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5.jpg" ContentType="image/png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20"/>
  </p:notesMasterIdLst>
  <p:sldIdLst>
    <p:sldId id="256" r:id="rId6"/>
    <p:sldId id="282" r:id="rId7"/>
    <p:sldId id="291" r:id="rId8"/>
    <p:sldId id="292" r:id="rId9"/>
    <p:sldId id="295" r:id="rId10"/>
    <p:sldId id="293" r:id="rId11"/>
    <p:sldId id="271" r:id="rId12"/>
    <p:sldId id="279" r:id="rId13"/>
    <p:sldId id="296" r:id="rId14"/>
    <p:sldId id="297" r:id="rId15"/>
    <p:sldId id="298" r:id="rId16"/>
    <p:sldId id="347" r:id="rId17"/>
    <p:sldId id="346" r:id="rId18"/>
    <p:sldId id="277" r:id="rId19"/>
  </p:sldIdLst>
  <p:sldSz cx="12192000" cy="6858000"/>
  <p:notesSz cx="6858000" cy="9144000"/>
  <p:embeddedFontLst>
    <p:embeddedFont>
      <p:font typeface="Open Sans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82"/>
            <p14:sldId id="291"/>
            <p14:sldId id="292"/>
            <p14:sldId id="295"/>
            <p14:sldId id="293"/>
            <p14:sldId id="271"/>
            <p14:sldId id="279"/>
            <p14:sldId id="296"/>
            <p14:sldId id="297"/>
            <p14:sldId id="298"/>
            <p14:sldId id="347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803"/>
    <a:srgbClr val="001532"/>
    <a:srgbClr val="011734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94704"/>
  </p:normalViewPr>
  <p:slideViewPr>
    <p:cSldViewPr snapToGrid="0">
      <p:cViewPr varScale="1">
        <p:scale>
          <a:sx n="120" d="100"/>
          <a:sy n="120" d="100"/>
        </p:scale>
        <p:origin x="1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1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11" Type="http://schemas.openxmlformats.org/officeDocument/2006/relationships/image" Target="../media/image41.svg"/><Relationship Id="rId5" Type="http://schemas.openxmlformats.org/officeDocument/2006/relationships/image" Target="../media/image22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svg"/><Relationship Id="rId7" Type="http://schemas.openxmlformats.org/officeDocument/2006/relationships/image" Target="../media/image2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svg"/><Relationship Id="rId7" Type="http://schemas.openxmlformats.org/officeDocument/2006/relationships/image" Target="../media/image2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svg"/><Relationship Id="rId7" Type="http://schemas.openxmlformats.org/officeDocument/2006/relationships/image" Target="../media/image3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29" y="2522539"/>
            <a:ext cx="5920410" cy="2963862"/>
          </a:xfrm>
        </p:spPr>
        <p:txBody>
          <a:bodyPr/>
          <a:lstStyle/>
          <a:p>
            <a:r>
              <a:rPr lang="en-US" sz="3200" dirty="0"/>
              <a:t>Building Robust</a:t>
            </a:r>
            <a:br>
              <a:rPr lang="en-US" sz="3200" dirty="0"/>
            </a:br>
            <a:r>
              <a:rPr lang="en-US" dirty="0">
                <a:solidFill>
                  <a:srgbClr val="FFA803"/>
                </a:solidFill>
              </a:rPr>
              <a:t>CI/CD Pipelines with GitHub Apps </a:t>
            </a:r>
            <a:r>
              <a:rPr lang="en-US" sz="3200" dirty="0"/>
              <a:t>and Custom Automation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792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C7D61-35E9-BEBF-1F38-12E4A667DA45}"/>
              </a:ext>
            </a:extLst>
          </p:cNvPr>
          <p:cNvGrpSpPr/>
          <p:nvPr/>
        </p:nvGrpSpPr>
        <p:grpSpPr>
          <a:xfrm>
            <a:off x="9775935" y="6229126"/>
            <a:ext cx="1691379" cy="393596"/>
            <a:chOff x="9775935" y="6229126"/>
            <a:chExt cx="1691379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2" name="Picture 1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722E4D0C-72DC-5B74-BC20-C340C1E8A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BCE26CFE-F99E-D39B-F4B6-07020C772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6" y="658585"/>
            <a:ext cx="1930668" cy="19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6ADA-CD1F-185B-BEDC-0FA0733C6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0ADA8B-4CE3-E00D-7517-2360E258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24919" r="146" b="49954"/>
          <a:stretch>
            <a:fillRect/>
          </a:stretch>
        </p:blipFill>
        <p:spPr>
          <a:xfrm>
            <a:off x="307073" y="1887771"/>
            <a:ext cx="10405547" cy="27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0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D9591-0165-4074-02D8-E1603DC5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37CBD6-A230-6E23-B7A1-0C55FC79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49724" r="146" b="228"/>
          <a:stretch>
            <a:fillRect/>
          </a:stretch>
        </p:blipFill>
        <p:spPr>
          <a:xfrm>
            <a:off x="307073" y="674077"/>
            <a:ext cx="10405547" cy="55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E0A-D4F4-9E66-7A1D-BEF90AB4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1998906"/>
            <a:ext cx="11004550" cy="2860188"/>
          </a:xfrm>
        </p:spPr>
        <p:txBody>
          <a:bodyPr/>
          <a:lstStyle/>
          <a:p>
            <a:pPr algn="ctr"/>
            <a:r>
              <a:rPr lang="en-US" sz="23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981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 GitHub Apps allow us to extend GitHub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Cross-repository permissions</a:t>
            </a:r>
          </a:p>
          <a:p>
            <a:r>
              <a:rPr lang="en-US" sz="3200" dirty="0"/>
              <a:t>  We explored issue creation &amp; comments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But any event is possible with webhooks</a:t>
            </a:r>
          </a:p>
          <a:p>
            <a:r>
              <a:rPr lang="en-US" sz="3200" dirty="0"/>
              <a:t>  Opens the door to any automation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Improve organization &amp; developer productivity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C8535-573B-B20A-D414-8D2F4181764B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3DF29A8F-155D-4F0D-84A7-97F459180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9140654E-C638-DDE8-EECD-F6B762E27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E81F7DA4-0E51-D8D5-C5D9-E7240248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3" name="Picture 12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1D297B0-8199-786E-81F5-2B4340FB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FE2A4255-EA9A-9EEA-125B-C5C3F11A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5887" y="1535113"/>
            <a:ext cx="521215" cy="5140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4C6882-9E18-36CA-0709-871FAC935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2156" y="2749203"/>
            <a:ext cx="557796" cy="55779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1FB67B-0EC1-E783-B94B-E7B9622C72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8264" y="4026752"/>
            <a:ext cx="491980" cy="4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6D1A01-11BC-1AEB-BBA9-6EF506C08BCA}"/>
              </a:ext>
            </a:extLst>
          </p:cNvPr>
          <p:cNvGrpSpPr/>
          <p:nvPr/>
        </p:nvGrpSpPr>
        <p:grpSpPr>
          <a:xfrm>
            <a:off x="810025" y="4688434"/>
            <a:ext cx="2569843" cy="598021"/>
            <a:chOff x="9775935" y="6229126"/>
            <a:chExt cx="1691379" cy="393596"/>
          </a:xfrm>
        </p:grpSpPr>
        <p:pic>
          <p:nvPicPr>
            <p:cNvPr id="4" name="Graphic 56">
              <a:extLst>
                <a:ext uri="{FF2B5EF4-FFF2-40B4-BE49-F238E27FC236}">
                  <a16:creationId xmlns:a16="http://schemas.microsoft.com/office/drawing/2014/main" id="{841A580F-7CE3-7B2E-EE51-A2BE448B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7EA03478-5CD2-91F0-6DEB-8C74A99D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D72318E4-7F39-6128-CA7B-54BDE3F99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1" name="Picture 10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D679512-6974-0365-67E7-DA1ECF92C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AFFBD2E-353D-9F47-95AF-49A11725A7B1}"/>
              </a:ext>
            </a:extLst>
          </p:cNvPr>
          <p:cNvGrpSpPr/>
          <p:nvPr/>
        </p:nvGrpSpPr>
        <p:grpSpPr>
          <a:xfrm>
            <a:off x="2961644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04433DD-7BD1-01EC-7F01-D90A337C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3CEF1B-E46D-F0A4-278C-AD525798267F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9717DF-84DB-430F-4AE4-A6F34ADE3564}"/>
              </a:ext>
            </a:extLst>
          </p:cNvPr>
          <p:cNvGrpSpPr/>
          <p:nvPr/>
        </p:nvGrpSpPr>
        <p:grpSpPr>
          <a:xfrm>
            <a:off x="6095999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1E9A515-D0A0-0FE0-CC54-B73E1E3F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8A6DB5-D169-27D0-C043-44D6203D8149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4B74E1BB-97E5-DC41-E103-3C5DBA411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391288-C621-5A87-C80C-6FF43540F75C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2DEECB-FCFC-F190-44DF-64E89B65E956}"/>
              </a:ext>
            </a:extLst>
          </p:cNvPr>
          <p:cNvSpPr txBox="1"/>
          <p:nvPr/>
        </p:nvSpPr>
        <p:spPr>
          <a:xfrm>
            <a:off x="5618946" y="285930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🔁</a:t>
            </a:r>
          </a:p>
        </p:txBody>
      </p:sp>
    </p:spTree>
    <p:extLst>
      <p:ext uri="{BB962C8B-B14F-4D97-AF65-F5344CB8AC3E}">
        <p14:creationId xmlns:p14="http://schemas.microsoft.com/office/powerpoint/2010/main" val="37206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A69F3-14C1-BA18-A748-3C53F25F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B8FAF-B70E-618D-6C0B-CFCDB7B44ADD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15BA5BF-AAEE-7093-594D-300D0E85C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E958A-78A9-886D-F8FF-D02C3EEDEE1A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EF0F4-27BD-E602-42D3-315F6866FDA9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214851F-85C5-CC1E-E1AA-A606C309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1BD0B7-FD30-5E05-FF0F-8B3AE67BDC67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D6F401E-C960-B955-2409-F61D1AD86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C16F8-C0C2-3B61-EC0B-0C705903E757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89FE5C92-0882-5CDF-B4AB-C93EC7237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641060B-3568-8B12-AA12-ED6B5776C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095DD-27CC-5684-40E9-FF4DAFCE2572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736E1A-5E5B-DAD2-2A78-6E38E5678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33BB4-CBA3-A94D-0991-F7E92138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ED74F-65D7-003D-25D9-D9420D2973BF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32F3798-8285-7C8B-B518-7CFF2F6F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AB4D49-B11F-095B-A44A-466132503A20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F06B34-DDCA-1AB2-8CA9-38B57936790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3DDCBE0-3592-028A-D299-D2B526E7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D75D0AD-8F98-BE0C-E6E7-C7BFAD53148F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3621C72-E447-E7AA-0166-B996B74B0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CB1C65-D9C6-79F0-5B7A-8A527C4B415A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6D066390-D019-8AD6-9A20-D7E738310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B37570-66F7-F8B5-F31E-B613EE657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C2AFAA-B083-790A-12AD-333B6335FA7B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300046-33C6-E7DC-61DD-9FEC216AF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320978-9889-6303-34AC-03E878C5B6BD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939564-E0EF-9CBC-6874-2774C13F05C4}"/>
              </a:ext>
            </a:extLst>
          </p:cNvPr>
          <p:cNvCxnSpPr/>
          <p:nvPr/>
        </p:nvCxnSpPr>
        <p:spPr>
          <a:xfrm flipH="1">
            <a:off x="3001108" y="3223846"/>
            <a:ext cx="5767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7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C858E-35D0-B297-18EC-DAA774E4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765EFEE-CCF2-91DF-5D12-8A25657919C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98E5D1-C142-86B8-8E0A-A1A463F230C5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806AFCC-A377-A6F1-2DDE-C4FFC3D41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0595DF-70F1-20C1-5167-960B9E57FA56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C39464-B0C5-515E-50A7-CDD3283D07E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C5A5A0D-885E-5C0C-55B3-2DBA62BA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947DD8-80B4-3B0E-4833-1B16F3B4BD32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FE76ADA-4914-61F8-A896-D0E1B12BE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4F58BF-E583-CB20-1782-E31952747B66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732653DC-9CA7-0BAB-7F03-3A8B3DEB2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4B8D2E-1CCA-5AF6-C3D0-35E55038C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1FBEC-D9DE-35D4-B1CB-84FB79CB0C76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C51EBDE-AE36-3A61-F994-66225B3B8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50FA3D-611C-8D62-4727-FDF1A0DE8014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96080-8458-BF72-62F5-EE2760E8F80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86CF9DFE-6ECB-3382-E914-9562F711E691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8732940-243E-A6DC-730F-D298F407071C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52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C563-C864-4EE0-5A85-C321C1EB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B40A370-C6B0-9F3D-8111-DC683414FBB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79C932-C83F-06BF-FB78-BBDD9F03E4C8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3F6F68F-732B-262E-5BE4-47A41E50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BC6B3A-B255-AF74-07E6-F40FD346124E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alpha val="25000"/>
                    </a:schemeClr>
                  </a:solidFill>
                </a:rPr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54A712-EB03-786A-9A40-103DA550F7CC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2A4F9CD-A150-ECC4-83D2-A8D51165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941D96-5FC9-006D-6A89-294A72F1C45C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1FBE9617-1442-2F42-FAEB-D27EEA871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B8C7E-63B1-D8CB-A1EE-888D44870688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alpha val="25000"/>
                      </a:schemeClr>
                    </a:solidFill>
                  </a:rPr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D69AF54A-2626-6F1D-DC93-17E078403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C330F4-A9AE-2538-F2B1-32E2E1A4E82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BE8A0-3AF4-13F4-210D-EE104F9E6BB4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A7483E-621D-E69E-C3CF-EF29BB7B2FE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53B6A-7B1B-2DD0-F5FD-3E851D1532C3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E2A6B1-37B2-A446-FE45-9015FBAB858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0D48DA0B-C1B2-A661-78C1-0665FFDE1F06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F53E0A6-2C5A-5AC0-4511-4191AB755725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CBE26-FF40-3F4C-0C97-233934008E4F}"/>
              </a:ext>
            </a:extLst>
          </p:cNvPr>
          <p:cNvSpPr txBox="1"/>
          <p:nvPr/>
        </p:nvSpPr>
        <p:spPr>
          <a:xfrm>
            <a:off x="4650731" y="15928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Mirror Issue to Internal Repo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06C46-AC58-2FE0-18ED-8336A5E972BF}"/>
              </a:ext>
            </a:extLst>
          </p:cNvPr>
          <p:cNvSpPr txBox="1"/>
          <p:nvPr/>
        </p:nvSpPr>
        <p:spPr>
          <a:xfrm>
            <a:off x="4508866" y="4744035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Post Comment on Original Issue</a:t>
            </a:r>
          </a:p>
        </p:txBody>
      </p:sp>
    </p:spTree>
    <p:extLst>
      <p:ext uri="{BB962C8B-B14F-4D97-AF65-F5344CB8AC3E}">
        <p14:creationId xmlns:p14="http://schemas.microsoft.com/office/powerpoint/2010/main" val="88851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4E9537-56D4-D8DA-F93A-1A1F64E25F2E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3" name="Graphic 56">
              <a:extLst>
                <a:ext uri="{FF2B5EF4-FFF2-40B4-BE49-F238E27FC236}">
                  <a16:creationId xmlns:a16="http://schemas.microsoft.com/office/drawing/2014/main" id="{D5435FED-81A2-6875-C6FA-DA852BF4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4" name="Graphic 56">
              <a:extLst>
                <a:ext uri="{FF2B5EF4-FFF2-40B4-BE49-F238E27FC236}">
                  <a16:creationId xmlns:a16="http://schemas.microsoft.com/office/drawing/2014/main" id="{4BB979B5-48C8-19E1-8750-BCA9327E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025D2030-9DCF-BFA3-5E5A-72A9F8C0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7" name="Picture 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C4628C0-D61A-3713-B04F-D200CEEC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🏃  Running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9602-CDDE-475B-E155-2377C00B4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B150E-2C7F-90D7-2436-C74686C3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52A33-B685-2DB0-9771-3ABD89B7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44" y="1500909"/>
            <a:ext cx="4844809" cy="51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5B47-6EC0-AD81-13FC-A86249A2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51E51-EA42-6E03-EFC3-1D9C1521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-15" r="146" b="77231"/>
          <a:stretch>
            <a:fillRect/>
          </a:stretch>
        </p:blipFill>
        <p:spPr>
          <a:xfrm>
            <a:off x="307073" y="1887771"/>
            <a:ext cx="10405547" cy="2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15810</TotalTime>
  <Words>156</Words>
  <Application>Microsoft Macintosh PowerPoint</Application>
  <PresentationFormat>Widescreen</PresentationFormat>
  <Paragraphs>49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Open Sans</vt:lpstr>
      <vt:lpstr>Unwonted</vt:lpstr>
      <vt:lpstr>1_Unwonted</vt:lpstr>
      <vt:lpstr>Building Robust CI/CD Pipelines with GitHub Apps and Custom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Emanuel Palm</vt:lpstr>
      <vt:lpstr>Example of a GitHub Workflow</vt:lpstr>
      <vt:lpstr>PowerPoint Presentation</vt:lpstr>
      <vt:lpstr>PowerPoint Presentation</vt:lpstr>
      <vt:lpstr>PowerPoint Presentation</vt:lpstr>
      <vt:lpstr>DEMO</vt:lpstr>
      <vt:lpstr>Key 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73</cp:revision>
  <dcterms:created xsi:type="dcterms:W3CDTF">2024-05-13T14:10:36Z</dcterms:created>
  <dcterms:modified xsi:type="dcterms:W3CDTF">2025-10-12T09:19:47Z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